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9" autoAdjust="0"/>
    <p:restoredTop sz="94660"/>
  </p:normalViewPr>
  <p:slideViewPr>
    <p:cSldViewPr snapToGrid="0">
      <p:cViewPr varScale="1">
        <p:scale>
          <a:sx n="18" d="100"/>
          <a:sy n="18" d="100"/>
        </p:scale>
        <p:origin x="298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2020-06-13</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2020-06-13</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모서리가 둥근 직사각형 4"/>
          <p:cNvSpPr/>
          <p:nvPr/>
        </p:nvSpPr>
        <p:spPr>
          <a:xfrm>
            <a:off x="1053306" y="4229100"/>
            <a:ext cx="28168600" cy="435569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0" b="1" dirty="0" smtClean="0">
                <a:solidFill>
                  <a:schemeClr val="tx1"/>
                </a:solidFill>
                <a:latin typeface="Times New Roman" panose="02020603050405020304" pitchFamily="18" charset="0"/>
                <a:cs typeface="Times New Roman" panose="02020603050405020304" pitchFamily="18" charset="0"/>
              </a:rPr>
              <a:t>A Study on Low Power Transceiver for Bluetooth Low Energy 4.2/5.0 Dual Mode Applications</a:t>
            </a:r>
          </a:p>
          <a:p>
            <a:pPr algn="ctr"/>
            <a:endParaRPr lang="en-US" altLang="ko-KR" sz="5000" b="1" dirty="0">
              <a:solidFill>
                <a:schemeClr val="tx1"/>
              </a:solidFill>
              <a:latin typeface="Times New Roman" panose="02020603050405020304" pitchFamily="18" charset="0"/>
              <a:cs typeface="Times New Roman" panose="02020603050405020304" pitchFamily="18" charset="0"/>
            </a:endParaRPr>
          </a:p>
          <a:p>
            <a:pPr algn="ctr"/>
            <a:r>
              <a:rPr lang="en-US" altLang="ko-KR" sz="5400" dirty="0" smtClean="0">
                <a:solidFill>
                  <a:schemeClr val="tx1"/>
                </a:solidFill>
                <a:latin typeface="Times New Roman" panose="02020603050405020304" pitchFamily="18" charset="0"/>
                <a:cs typeface="Times New Roman" panose="02020603050405020304" pitchFamily="18" charset="0"/>
              </a:rPr>
              <a:t>Min </a:t>
            </a:r>
            <a:r>
              <a:rPr lang="en-US" altLang="ko-KR" sz="5400" dirty="0" err="1" smtClean="0">
                <a:solidFill>
                  <a:schemeClr val="tx1"/>
                </a:solidFill>
                <a:latin typeface="Times New Roman" panose="02020603050405020304" pitchFamily="18" charset="0"/>
                <a:cs typeface="Times New Roman" panose="02020603050405020304" pitchFamily="18" charset="0"/>
              </a:rPr>
              <a:t>Hyuk</a:t>
            </a:r>
            <a:r>
              <a:rPr lang="en-US" altLang="ko-KR" sz="5400" dirty="0" smtClean="0">
                <a:solidFill>
                  <a:schemeClr val="tx1"/>
                </a:solidFill>
                <a:latin typeface="Times New Roman" panose="02020603050405020304" pitchFamily="18" charset="0"/>
                <a:cs typeface="Times New Roman" panose="02020603050405020304" pitchFamily="18" charset="0"/>
              </a:rPr>
              <a:t> Lee, Jae </a:t>
            </a:r>
            <a:r>
              <a:rPr lang="en-US" altLang="ko-KR" sz="5400" dirty="0" smtClean="0">
                <a:solidFill>
                  <a:schemeClr val="tx1"/>
                </a:solidFill>
                <a:latin typeface="Times New Roman" panose="02020603050405020304" pitchFamily="18" charset="0"/>
                <a:cs typeface="Times New Roman" panose="02020603050405020304" pitchFamily="18" charset="0"/>
              </a:rPr>
              <a:t>Bin Kim, Sang-Gyu Jeon, Tae Young Yoon and Kang-Yoon Lee</a:t>
            </a:r>
          </a:p>
          <a:p>
            <a:pPr algn="ctr"/>
            <a:r>
              <a:rPr lang="en-US" altLang="ko-KR" sz="5400" dirty="0" smtClean="0">
                <a:solidFill>
                  <a:schemeClr val="tx1"/>
                </a:solidFill>
                <a:latin typeface="Times New Roman" panose="02020603050405020304" pitchFamily="18" charset="0"/>
                <a:cs typeface="Times New Roman" panose="02020603050405020304" pitchFamily="18" charset="0"/>
              </a:rPr>
              <a:t>Department of Electrical and Computer Engineering, Sungkyunkwan Univ.</a:t>
            </a:r>
          </a:p>
          <a:p>
            <a:pPr algn="ctr"/>
            <a:r>
              <a:rPr lang="en-US" altLang="ko-KR" sz="5400" dirty="0" smtClean="0">
                <a:solidFill>
                  <a:schemeClr val="tx1"/>
                </a:solidFill>
                <a:latin typeface="Times New Roman" panose="02020603050405020304" pitchFamily="18" charset="0"/>
                <a:cs typeface="Times New Roman" panose="02020603050405020304" pitchFamily="18" charset="0"/>
              </a:rPr>
              <a:t>jbk0309@skku.edu</a:t>
            </a:r>
          </a:p>
        </p:txBody>
      </p:sp>
      <p:sp>
        <p:nvSpPr>
          <p:cNvPr id="6" name="모서리가 둥근 직사각형 5"/>
          <p:cNvSpPr/>
          <p:nvPr/>
        </p:nvSpPr>
        <p:spPr>
          <a:xfrm>
            <a:off x="1053306" y="10337391"/>
            <a:ext cx="13767594" cy="9336958"/>
          </a:xfrm>
          <a:prstGeom prst="roundRect">
            <a:avLst>
              <a:gd name="adj" fmla="val 0"/>
            </a:avLst>
          </a:prstGeom>
          <a:noFill/>
          <a:ln w="127000">
            <a:solidFill>
              <a:srgbClr val="AED36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endParaRPr lang="en-US" altLang="ko-KR" dirty="0" smtClean="0">
              <a:ln w="28575">
                <a:noFill/>
                <a:prstDash val="dash"/>
              </a:ln>
              <a:solidFill>
                <a:schemeClr val="tx1"/>
              </a:solidFill>
            </a:endParaRPr>
          </a:p>
        </p:txBody>
      </p:sp>
      <p:sp>
        <p:nvSpPr>
          <p:cNvPr id="7" name="모서리가 둥근 직사각형 6"/>
          <p:cNvSpPr/>
          <p:nvPr/>
        </p:nvSpPr>
        <p:spPr>
          <a:xfrm>
            <a:off x="15251905" y="25417594"/>
            <a:ext cx="13767593" cy="355600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Fig 3. shows measured phase noise results of PLL in Rx mode. Bandwidth of PLL is 200kHz.</a:t>
            </a:r>
          </a:p>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The frequency offset of Tx and Rx is 1MHz and 2 MHz at the same channel in BLE 4.2 mode and BLE 5.0 mode. The phase noise of Rx mode is -121dBc/Hz at 3 MHz offset. </a:t>
            </a:r>
          </a:p>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Fig 4. (a) and (b) show measured phase noise result of PLL of BLE 4.2 mode, BLE 5.0 mode in Tx mode. Bandwidth 1MHz and 2MHz. The value of RMS phase noise of BLE 4.2 mode is 1.749 degree from 1kHz to 1MHz, That of BLE 5.0 mode is 2.382 degree from 1kHz to 2MHz,</a:t>
            </a:r>
            <a:endParaRPr lang="ko-KR" altLang="en-US" sz="5300" dirty="0">
              <a:ln w="28575">
                <a:noFill/>
                <a:prstDash val="dash"/>
              </a:ln>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053305" y="9769043"/>
            <a:ext cx="10479933" cy="1154932"/>
          </a:xfrm>
          <a:prstGeom prst="rect">
            <a:avLst/>
          </a:prstGeom>
          <a:solidFill>
            <a:srgbClr val="AED369"/>
          </a:solidFill>
          <a:ln w="127000">
            <a:solidFill>
              <a:srgbClr val="AED369"/>
            </a:solidFill>
          </a:ln>
        </p:spPr>
        <p:txBody>
          <a:bodyPr wrap="square" rtlCol="0">
            <a:spAutoFit/>
          </a:bodyPr>
          <a:lstStyle/>
          <a:p>
            <a:pPr algn="ctr"/>
            <a:r>
              <a:rPr lang="en-US" altLang="ko-KR" dirty="0" smtClean="0">
                <a:solidFill>
                  <a:schemeClr val="bg1"/>
                </a:solidFill>
              </a:rPr>
              <a:t>Introduction</a:t>
            </a:r>
            <a:endParaRPr lang="ko-KR" altLang="en-US" dirty="0">
              <a:solidFill>
                <a:schemeClr val="bg1"/>
              </a:solidFill>
            </a:endParaRPr>
          </a:p>
        </p:txBody>
      </p:sp>
      <p:sp>
        <p:nvSpPr>
          <p:cNvPr id="22" name="모서리가 둥근 직사각형 21"/>
          <p:cNvSpPr/>
          <p:nvPr/>
        </p:nvSpPr>
        <p:spPr>
          <a:xfrm>
            <a:off x="1108622" y="20793241"/>
            <a:ext cx="13767594" cy="19237158"/>
          </a:xfrm>
          <a:prstGeom prst="roundRect">
            <a:avLst>
              <a:gd name="adj" fmla="val 0"/>
            </a:avLst>
          </a:prstGeom>
          <a:noFill/>
          <a:ln w="127000">
            <a:solidFill>
              <a:srgbClr val="AED36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endParaRPr lang="en-US" altLang="ko-KR" dirty="0">
              <a:ln w="28575">
                <a:noFill/>
                <a:prstDash val="dash"/>
              </a:ln>
              <a:solidFill>
                <a:schemeClr val="tx1"/>
              </a:solidFill>
            </a:endParaRPr>
          </a:p>
          <a:p>
            <a:endParaRPr lang="en-US" altLang="ko-KR" dirty="0" smtClean="0">
              <a:ln w="28575">
                <a:noFill/>
                <a:prstDash val="dash"/>
              </a:ln>
              <a:solidFill>
                <a:schemeClr val="tx1"/>
              </a:solidFill>
            </a:endParaRPr>
          </a:p>
        </p:txBody>
      </p:sp>
      <p:sp>
        <p:nvSpPr>
          <p:cNvPr id="23" name="TextBox 22"/>
          <p:cNvSpPr txBox="1"/>
          <p:nvPr/>
        </p:nvSpPr>
        <p:spPr>
          <a:xfrm>
            <a:off x="1108621" y="20207353"/>
            <a:ext cx="10424618" cy="1154932"/>
          </a:xfrm>
          <a:prstGeom prst="rect">
            <a:avLst/>
          </a:prstGeom>
          <a:solidFill>
            <a:srgbClr val="AED369"/>
          </a:solidFill>
          <a:ln w="127000">
            <a:solidFill>
              <a:srgbClr val="AED369"/>
            </a:solidFill>
          </a:ln>
        </p:spPr>
        <p:txBody>
          <a:bodyPr wrap="square" rtlCol="0">
            <a:spAutoFit/>
          </a:bodyPr>
          <a:lstStyle/>
          <a:p>
            <a:pPr algn="ctr"/>
            <a:r>
              <a:rPr lang="en-US" altLang="ko-KR" dirty="0" smtClean="0">
                <a:solidFill>
                  <a:schemeClr val="bg1"/>
                </a:solidFill>
              </a:rPr>
              <a:t>Proposed Structure </a:t>
            </a:r>
            <a:endParaRPr lang="ko-KR" altLang="en-US" dirty="0">
              <a:solidFill>
                <a:schemeClr val="bg1"/>
              </a:solidFill>
            </a:endParaRPr>
          </a:p>
        </p:txBody>
      </p:sp>
      <p:grpSp>
        <p:nvGrpSpPr>
          <p:cNvPr id="26" name="그룹 25"/>
          <p:cNvGrpSpPr/>
          <p:nvPr/>
        </p:nvGrpSpPr>
        <p:grpSpPr>
          <a:xfrm>
            <a:off x="1879219" y="21492200"/>
            <a:ext cx="12226400" cy="8233524"/>
            <a:chOff x="1325719" y="23245814"/>
            <a:chExt cx="12226400" cy="8233524"/>
          </a:xfrm>
        </p:grpSpPr>
        <p:pic>
          <p:nvPicPr>
            <p:cNvPr id="24" name="그림 2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5719" y="23245814"/>
              <a:ext cx="12226400" cy="7156306"/>
            </a:xfrm>
            <a:prstGeom prst="rect">
              <a:avLst/>
            </a:prstGeom>
            <a:noFill/>
            <a:ln>
              <a:noFill/>
            </a:ln>
          </p:spPr>
        </p:pic>
        <p:sp>
          <p:nvSpPr>
            <p:cNvPr id="25" name="TextBox 24"/>
            <p:cNvSpPr txBox="1"/>
            <p:nvPr/>
          </p:nvSpPr>
          <p:spPr>
            <a:xfrm>
              <a:off x="1325719" y="30402120"/>
              <a:ext cx="12226400" cy="1077218"/>
            </a:xfrm>
            <a:prstGeom prst="rect">
              <a:avLst/>
            </a:prstGeom>
            <a:noFill/>
          </p:spPr>
          <p:txBody>
            <a:bodyPr wrap="square" rtlCol="0">
              <a:spAutoFit/>
            </a:bodyPr>
            <a:lstStyle/>
            <a:p>
              <a:pPr algn="ctr"/>
              <a:r>
                <a:rPr lang="en-US" altLang="ko-KR" sz="3200" b="1" dirty="0" smtClean="0"/>
                <a:t>Fig 1. Block diagram of the proposed BLE 4.2/5.0 dual mode transceiver with PMU and SPDT</a:t>
              </a:r>
              <a:endParaRPr lang="ko-KR" altLang="en-US" sz="3200" b="1" dirty="0"/>
            </a:p>
          </p:txBody>
        </p:sp>
      </p:grpSp>
      <p:sp>
        <p:nvSpPr>
          <p:cNvPr id="27" name="모서리가 둥근 직사각형 26"/>
          <p:cNvSpPr/>
          <p:nvPr/>
        </p:nvSpPr>
        <p:spPr>
          <a:xfrm>
            <a:off x="1108621" y="31358015"/>
            <a:ext cx="13824744" cy="6981098"/>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r>
              <a:rPr lang="en-US" altLang="ko-KR" sz="5300" dirty="0" smtClean="0">
                <a:ln w="28575">
                  <a:noFill/>
                  <a:prstDash val="dash"/>
                </a:ln>
                <a:solidFill>
                  <a:schemeClr val="tx1"/>
                </a:solidFill>
              </a:rPr>
              <a:t>Architectures of Tx and Rx are analog PLL based on direct modulation instead of IQ up-conversion, and low IF down-conversion.</a:t>
            </a:r>
          </a:p>
          <a:p>
            <a:pPr marL="857250" indent="-857250">
              <a:buFont typeface="Arial" panose="020B0604020202020204" pitchFamily="34" charset="0"/>
              <a:buChar char="•"/>
            </a:pPr>
            <a:r>
              <a:rPr lang="en-US" altLang="ko-KR" sz="5300" dirty="0" smtClean="0">
                <a:ln w="28575">
                  <a:noFill/>
                  <a:prstDash val="dash"/>
                </a:ln>
                <a:solidFill>
                  <a:schemeClr val="tx1"/>
                </a:solidFill>
              </a:rPr>
              <a:t>Tx uses the inductor-less class D type PA for small area and high efficiency.</a:t>
            </a:r>
          </a:p>
          <a:p>
            <a:pPr marL="857250" indent="-857250">
              <a:buFont typeface="Arial" panose="020B0604020202020204" pitchFamily="34" charset="0"/>
              <a:buChar char="•"/>
            </a:pPr>
            <a:r>
              <a:rPr lang="en-US" altLang="ko-KR" sz="5300" dirty="0" smtClean="0">
                <a:ln w="28575">
                  <a:noFill/>
                  <a:prstDash val="dash"/>
                </a:ln>
                <a:solidFill>
                  <a:schemeClr val="tx1"/>
                </a:solidFill>
              </a:rPr>
              <a:t>It requires bandwidth of PLL of 1MHz and 2MHz since PLL based on direct modulation of 1Mbps and 2Mbps.</a:t>
            </a:r>
          </a:p>
          <a:p>
            <a:pPr marL="857250" indent="-857250">
              <a:buFont typeface="Arial" panose="020B0604020202020204" pitchFamily="34" charset="0"/>
              <a:buChar char="•"/>
            </a:pPr>
            <a:r>
              <a:rPr lang="en-US" altLang="ko-KR" sz="5300" dirty="0" smtClean="0">
                <a:ln w="28575">
                  <a:noFill/>
                  <a:prstDash val="dash"/>
                </a:ln>
                <a:solidFill>
                  <a:schemeClr val="tx1"/>
                </a:solidFill>
              </a:rPr>
              <a:t>Low-IF Rx uses a LNTA, a passive quadrature down-conversion mixer, and the TIA</a:t>
            </a:r>
            <a:r>
              <a:rPr lang="ko-KR" altLang="en-US" sz="5300" dirty="0">
                <a:ln w="28575">
                  <a:noFill/>
                  <a:prstDash val="dash"/>
                </a:ln>
                <a:solidFill>
                  <a:schemeClr val="tx1"/>
                </a:solidFill>
              </a:rPr>
              <a:t> </a:t>
            </a:r>
            <a:r>
              <a:rPr lang="en-US" altLang="ko-KR" sz="5300" dirty="0" smtClean="0">
                <a:ln w="28575">
                  <a:noFill/>
                  <a:prstDash val="dash"/>
                </a:ln>
                <a:solidFill>
                  <a:schemeClr val="tx1"/>
                </a:solidFill>
              </a:rPr>
              <a:t>that reduce power consumption, a LNTA and 25% duty generation LO are used instead of two LNTAs and normal Lo as in.</a:t>
            </a:r>
          </a:p>
        </p:txBody>
      </p:sp>
      <p:sp>
        <p:nvSpPr>
          <p:cNvPr id="28" name="모서리가 둥근 직사각형 27"/>
          <p:cNvSpPr/>
          <p:nvPr/>
        </p:nvSpPr>
        <p:spPr>
          <a:xfrm>
            <a:off x="1053306" y="13398116"/>
            <a:ext cx="13767594" cy="355600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r>
              <a:rPr lang="en-US" altLang="ko-KR" sz="5300" dirty="0">
                <a:ln w="28575">
                  <a:noFill/>
                  <a:prstDash val="dash"/>
                </a:ln>
                <a:solidFill>
                  <a:schemeClr val="tx1"/>
                </a:solidFill>
                <a:latin typeface="Times New Roman" panose="02020603050405020304" pitchFamily="18" charset="0"/>
                <a:cs typeface="Times New Roman" panose="02020603050405020304" pitchFamily="18" charset="0"/>
              </a:rPr>
              <a:t>Bluetooth low-energy(BLE) standard is a promising wireless connectivity.</a:t>
            </a:r>
          </a:p>
          <a:p>
            <a:pPr marL="857250" indent="-857250">
              <a:buFont typeface="Arial" panose="020B0604020202020204" pitchFamily="34" charset="0"/>
              <a:buChar char="•"/>
            </a:pPr>
            <a:r>
              <a:rPr lang="en-US" altLang="ko-KR" sz="5300" dirty="0">
                <a:ln w="28575">
                  <a:noFill/>
                  <a:prstDash val="dash"/>
                </a:ln>
                <a:solidFill>
                  <a:schemeClr val="tx1"/>
                </a:solidFill>
                <a:latin typeface="Times New Roman" panose="02020603050405020304" pitchFamily="18" charset="0"/>
                <a:cs typeface="Times New Roman" panose="02020603050405020304" pitchFamily="18" charset="0"/>
              </a:rPr>
              <a:t>Data rate is respectively 1 Mbps and 2 Mbps in the BLE 4.2 and BLE 5.0, the bandwidth of PLL must be sufficiently wide to support the data rate and calibrate accurately </a:t>
            </a: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a:t>
            </a:r>
          </a:p>
          <a:p>
            <a:pPr marL="857250" indent="-85725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This paper presents the low power, low-cost RF transceiver that can achieve excellent receiver sensitivity, dynamic range and transmitter spurious performance.</a:t>
            </a:r>
            <a:endParaRPr lang="ko-KR" altLang="en-US" sz="5300" dirty="0">
              <a:ln w="28575">
                <a:noFill/>
                <a:prstDash val="dash"/>
              </a:ln>
              <a:solidFill>
                <a:schemeClr val="tx1"/>
              </a:solidFill>
              <a:latin typeface="Times New Roman" panose="02020603050405020304" pitchFamily="18" charset="0"/>
              <a:cs typeface="Times New Roman" panose="02020603050405020304" pitchFamily="18" charset="0"/>
            </a:endParaRPr>
          </a:p>
        </p:txBody>
      </p:sp>
      <p:sp>
        <p:nvSpPr>
          <p:cNvPr id="30" name="모서리가 둥근 직사각형 29"/>
          <p:cNvSpPr/>
          <p:nvPr/>
        </p:nvSpPr>
        <p:spPr>
          <a:xfrm>
            <a:off x="15251906" y="10337389"/>
            <a:ext cx="13767594" cy="22610508"/>
          </a:xfrm>
          <a:prstGeom prst="roundRect">
            <a:avLst>
              <a:gd name="adj" fmla="val 0"/>
            </a:avLst>
          </a:prstGeom>
          <a:noFill/>
          <a:ln w="127000">
            <a:solidFill>
              <a:srgbClr val="AED36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endParaRPr lang="en-US" altLang="ko-KR" dirty="0" smtClean="0">
              <a:ln w="28575">
                <a:noFill/>
                <a:prstDash val="dash"/>
              </a:ln>
              <a:solidFill>
                <a:schemeClr val="tx1"/>
              </a:solidFill>
            </a:endParaRPr>
          </a:p>
        </p:txBody>
      </p:sp>
      <p:sp>
        <p:nvSpPr>
          <p:cNvPr id="31" name="TextBox 30"/>
          <p:cNvSpPr txBox="1"/>
          <p:nvPr/>
        </p:nvSpPr>
        <p:spPr>
          <a:xfrm>
            <a:off x="15251906" y="9759924"/>
            <a:ext cx="10479600" cy="1154932"/>
          </a:xfrm>
          <a:prstGeom prst="rect">
            <a:avLst/>
          </a:prstGeom>
          <a:solidFill>
            <a:srgbClr val="AED369"/>
          </a:solidFill>
          <a:ln w="127000">
            <a:solidFill>
              <a:srgbClr val="AED369"/>
            </a:solidFill>
          </a:ln>
        </p:spPr>
        <p:txBody>
          <a:bodyPr wrap="square" rtlCol="0">
            <a:spAutoFit/>
          </a:bodyPr>
          <a:lstStyle/>
          <a:p>
            <a:pPr algn="ctr"/>
            <a:r>
              <a:rPr lang="en-US" altLang="ko-KR" dirty="0" smtClean="0">
                <a:solidFill>
                  <a:schemeClr val="bg1"/>
                </a:solidFill>
              </a:rPr>
              <a:t>Experimental Result</a:t>
            </a:r>
            <a:endParaRPr lang="ko-KR" altLang="en-US" dirty="0">
              <a:solidFill>
                <a:schemeClr val="bg1"/>
              </a:solidFill>
            </a:endParaRPr>
          </a:p>
        </p:txBody>
      </p:sp>
      <p:pic>
        <p:nvPicPr>
          <p:cNvPr id="34" name="그림 3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61222" y="11237908"/>
            <a:ext cx="6574481" cy="3459828"/>
          </a:xfrm>
          <a:prstGeom prst="rect">
            <a:avLst/>
          </a:prstGeom>
          <a:noFill/>
          <a:ln>
            <a:noFill/>
          </a:ln>
        </p:spPr>
      </p:pic>
      <p:grpSp>
        <p:nvGrpSpPr>
          <p:cNvPr id="41" name="그룹 40"/>
          <p:cNvGrpSpPr/>
          <p:nvPr/>
        </p:nvGrpSpPr>
        <p:grpSpPr>
          <a:xfrm>
            <a:off x="15561222" y="15620997"/>
            <a:ext cx="12907006" cy="4864727"/>
            <a:chOff x="15648775" y="15361106"/>
            <a:chExt cx="12907006" cy="4864727"/>
          </a:xfrm>
        </p:grpSpPr>
        <p:pic>
          <p:nvPicPr>
            <p:cNvPr id="36" name="Picture 1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648775" y="15361106"/>
              <a:ext cx="6839298" cy="4864727"/>
            </a:xfrm>
            <a:prstGeom prst="rect">
              <a:avLst/>
            </a:prstGeom>
            <a:noFill/>
            <a:ln>
              <a:noFill/>
            </a:ln>
            <a:effectLst/>
            <a:extLst/>
          </p:spPr>
        </p:pic>
        <p:pic>
          <p:nvPicPr>
            <p:cNvPr id="37" name="Picture 13"/>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067272" y="15487137"/>
              <a:ext cx="6488509" cy="4710291"/>
            </a:xfrm>
            <a:prstGeom prst="rect">
              <a:avLst/>
            </a:prstGeom>
            <a:noFill/>
            <a:ln>
              <a:noFill/>
            </a:ln>
            <a:effectLst/>
            <a:extLst/>
          </p:spPr>
        </p:pic>
      </p:grpSp>
      <p:pic>
        <p:nvPicPr>
          <p:cNvPr id="38" name="그림 37"/>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095935" y="11237908"/>
            <a:ext cx="6634793" cy="3541913"/>
          </a:xfrm>
          <a:prstGeom prst="rect">
            <a:avLst/>
          </a:prstGeom>
          <a:noFill/>
          <a:ln>
            <a:noFill/>
          </a:ln>
        </p:spPr>
      </p:pic>
      <p:sp>
        <p:nvSpPr>
          <p:cNvPr id="42" name="TextBox 41"/>
          <p:cNvSpPr txBox="1"/>
          <p:nvPr/>
        </p:nvSpPr>
        <p:spPr>
          <a:xfrm>
            <a:off x="15561222" y="14672280"/>
            <a:ext cx="6534713" cy="1077218"/>
          </a:xfrm>
          <a:prstGeom prst="rect">
            <a:avLst/>
          </a:prstGeom>
          <a:noFill/>
        </p:spPr>
        <p:txBody>
          <a:bodyPr wrap="square" rtlCol="0">
            <a:spAutoFit/>
          </a:bodyPr>
          <a:lstStyle/>
          <a:p>
            <a:pPr algn="ctr"/>
            <a:r>
              <a:rPr lang="en-US" altLang="ko-KR" sz="3200" b="1" dirty="0" smtClean="0"/>
              <a:t>Fig 2. Measurement board of BLE Transceiver.</a:t>
            </a:r>
            <a:endParaRPr lang="ko-KR" altLang="en-US" sz="3200" b="1" dirty="0"/>
          </a:p>
        </p:txBody>
      </p:sp>
      <p:sp>
        <p:nvSpPr>
          <p:cNvPr id="43" name="TextBox 42"/>
          <p:cNvSpPr txBox="1"/>
          <p:nvPr/>
        </p:nvSpPr>
        <p:spPr>
          <a:xfrm>
            <a:off x="22135703" y="14637507"/>
            <a:ext cx="6595025" cy="1077218"/>
          </a:xfrm>
          <a:prstGeom prst="rect">
            <a:avLst/>
          </a:prstGeom>
          <a:noFill/>
        </p:spPr>
        <p:txBody>
          <a:bodyPr wrap="square" rtlCol="0">
            <a:spAutoFit/>
          </a:bodyPr>
          <a:lstStyle/>
          <a:p>
            <a:pPr algn="ctr"/>
            <a:r>
              <a:rPr lang="en-US" altLang="ko-KR" sz="3200" b="1" dirty="0" smtClean="0"/>
              <a:t>Fig 3. Measurement phase noise of the PLL in Rx mode.</a:t>
            </a:r>
            <a:endParaRPr lang="ko-KR" altLang="en-US" sz="3200" b="1" dirty="0"/>
          </a:p>
        </p:txBody>
      </p:sp>
      <p:sp>
        <p:nvSpPr>
          <p:cNvPr id="44" name="TextBox 43"/>
          <p:cNvSpPr txBox="1"/>
          <p:nvPr/>
        </p:nvSpPr>
        <p:spPr>
          <a:xfrm>
            <a:off x="15849599" y="20793241"/>
            <a:ext cx="12618629" cy="1077218"/>
          </a:xfrm>
          <a:prstGeom prst="rect">
            <a:avLst/>
          </a:prstGeom>
          <a:noFill/>
        </p:spPr>
        <p:txBody>
          <a:bodyPr wrap="square" rtlCol="0">
            <a:spAutoFit/>
          </a:bodyPr>
          <a:lstStyle/>
          <a:p>
            <a:pPr algn="ctr"/>
            <a:r>
              <a:rPr lang="en-US" altLang="ko-KR" sz="3200" b="1" dirty="0" smtClean="0"/>
              <a:t>Fig 4. Measurement phase noise of the PLL of (a) BLE 4.2 and (b) BLE 5.0 in Tx mode.</a:t>
            </a:r>
            <a:endParaRPr lang="ko-KR" altLang="en-US" sz="3200" b="1" dirty="0"/>
          </a:p>
        </p:txBody>
      </p:sp>
      <p:grpSp>
        <p:nvGrpSpPr>
          <p:cNvPr id="47" name="그룹 46"/>
          <p:cNvGrpSpPr/>
          <p:nvPr/>
        </p:nvGrpSpPr>
        <p:grpSpPr>
          <a:xfrm>
            <a:off x="15849600" y="20475965"/>
            <a:ext cx="13101840" cy="603825"/>
            <a:chOff x="15849600" y="20751885"/>
            <a:chExt cx="13101840" cy="603825"/>
          </a:xfrm>
        </p:grpSpPr>
        <p:sp>
          <p:nvSpPr>
            <p:cNvPr id="45" name="TextBox 44"/>
            <p:cNvSpPr txBox="1"/>
            <p:nvPr/>
          </p:nvSpPr>
          <p:spPr>
            <a:xfrm>
              <a:off x="15849600" y="20751885"/>
              <a:ext cx="6550920" cy="584775"/>
            </a:xfrm>
            <a:prstGeom prst="rect">
              <a:avLst/>
            </a:prstGeom>
            <a:noFill/>
          </p:spPr>
          <p:txBody>
            <a:bodyPr wrap="square" rtlCol="0">
              <a:spAutoFit/>
            </a:bodyPr>
            <a:lstStyle/>
            <a:p>
              <a:pPr algn="ctr"/>
              <a:r>
                <a:rPr lang="en-US" altLang="ko-KR" sz="3200" b="1" dirty="0" smtClean="0"/>
                <a:t>(a)</a:t>
              </a:r>
              <a:endParaRPr lang="ko-KR" altLang="en-US" sz="3200" b="1" dirty="0"/>
            </a:p>
          </p:txBody>
        </p:sp>
        <p:sp>
          <p:nvSpPr>
            <p:cNvPr id="46" name="TextBox 45"/>
            <p:cNvSpPr txBox="1"/>
            <p:nvPr/>
          </p:nvSpPr>
          <p:spPr>
            <a:xfrm>
              <a:off x="22400520" y="20770935"/>
              <a:ext cx="6550920" cy="584775"/>
            </a:xfrm>
            <a:prstGeom prst="rect">
              <a:avLst/>
            </a:prstGeom>
            <a:noFill/>
          </p:spPr>
          <p:txBody>
            <a:bodyPr wrap="square" rtlCol="0">
              <a:spAutoFit/>
            </a:bodyPr>
            <a:lstStyle/>
            <a:p>
              <a:pPr algn="ctr"/>
              <a:r>
                <a:rPr lang="en-US" altLang="ko-KR" sz="3200" b="1" dirty="0" smtClean="0"/>
                <a:t>(b)</a:t>
              </a:r>
              <a:endParaRPr lang="ko-KR" altLang="en-US" sz="3200" b="1" dirty="0"/>
            </a:p>
          </p:txBody>
        </p:sp>
      </p:grpSp>
      <p:sp>
        <p:nvSpPr>
          <p:cNvPr id="48" name="모서리가 둥근 직사각형 47"/>
          <p:cNvSpPr/>
          <p:nvPr/>
        </p:nvSpPr>
        <p:spPr>
          <a:xfrm>
            <a:off x="15278101" y="33904078"/>
            <a:ext cx="13767594" cy="6126321"/>
          </a:xfrm>
          <a:prstGeom prst="roundRect">
            <a:avLst>
              <a:gd name="adj" fmla="val 0"/>
            </a:avLst>
          </a:prstGeom>
          <a:noFill/>
          <a:ln w="127000">
            <a:solidFill>
              <a:srgbClr val="AED36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endParaRPr lang="en-US" altLang="ko-KR" dirty="0" smtClean="0">
              <a:ln w="28575">
                <a:noFill/>
                <a:prstDash val="dash"/>
              </a:ln>
              <a:solidFill>
                <a:schemeClr val="tx1"/>
              </a:solidFill>
            </a:endParaRPr>
          </a:p>
        </p:txBody>
      </p:sp>
      <p:sp>
        <p:nvSpPr>
          <p:cNvPr id="49" name="TextBox 48"/>
          <p:cNvSpPr txBox="1"/>
          <p:nvPr/>
        </p:nvSpPr>
        <p:spPr>
          <a:xfrm>
            <a:off x="15278101" y="33307563"/>
            <a:ext cx="10479600" cy="1154932"/>
          </a:xfrm>
          <a:prstGeom prst="rect">
            <a:avLst/>
          </a:prstGeom>
          <a:solidFill>
            <a:srgbClr val="AED369"/>
          </a:solidFill>
          <a:ln w="127000">
            <a:solidFill>
              <a:srgbClr val="AED369"/>
            </a:solidFill>
          </a:ln>
        </p:spPr>
        <p:txBody>
          <a:bodyPr wrap="square" rtlCol="0">
            <a:spAutoFit/>
          </a:bodyPr>
          <a:lstStyle/>
          <a:p>
            <a:pPr algn="ctr"/>
            <a:r>
              <a:rPr lang="en-US" altLang="ko-KR" dirty="0" smtClean="0">
                <a:solidFill>
                  <a:schemeClr val="bg1"/>
                </a:solidFill>
              </a:rPr>
              <a:t>Conclusion</a:t>
            </a:r>
            <a:endParaRPr lang="ko-KR" altLang="en-US" dirty="0">
              <a:solidFill>
                <a:schemeClr val="bg1"/>
              </a:solidFill>
            </a:endParaRPr>
          </a:p>
        </p:txBody>
      </p:sp>
      <p:sp>
        <p:nvSpPr>
          <p:cNvPr id="50" name="모서리가 둥근 직사각형 49"/>
          <p:cNvSpPr/>
          <p:nvPr/>
        </p:nvSpPr>
        <p:spPr>
          <a:xfrm>
            <a:off x="15278100" y="35437726"/>
            <a:ext cx="13741399" cy="355600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This paper presents a low power FSK transceiver with integrated SPDT switch and high efficiency power management unit for BLE application.</a:t>
            </a:r>
          </a:p>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Power consumption of the receiver and transmitter are 5mW and 6mW from supply voltage of 3V.</a:t>
            </a:r>
            <a:endParaRPr lang="ko-KR" altLang="en-US" sz="5300" dirty="0">
              <a:ln w="28575">
                <a:noFill/>
                <a:prstDash val="dash"/>
              </a:ln>
              <a:solidFill>
                <a:schemeClr val="tx1"/>
              </a:solidFill>
              <a:latin typeface="Times New Roman" panose="02020603050405020304" pitchFamily="18" charset="0"/>
              <a:cs typeface="Times New Roman" panose="02020603050405020304" pitchFamily="18" charset="0"/>
            </a:endParaRPr>
          </a:p>
        </p:txBody>
      </p:sp>
      <p:sp>
        <p:nvSpPr>
          <p:cNvPr id="51" name="TextBox 50"/>
          <p:cNvSpPr txBox="1"/>
          <p:nvPr/>
        </p:nvSpPr>
        <p:spPr>
          <a:xfrm>
            <a:off x="1053305" y="40225627"/>
            <a:ext cx="26664445" cy="584775"/>
          </a:xfrm>
          <a:prstGeom prst="rect">
            <a:avLst/>
          </a:prstGeom>
          <a:noFill/>
        </p:spPr>
        <p:txBody>
          <a:bodyPr wrap="square" rtlCol="0">
            <a:spAutoFit/>
          </a:bodyPr>
          <a:lstStyle/>
          <a:p>
            <a:r>
              <a:rPr lang="en-US" altLang="ko-KR" sz="3200" b="1" dirty="0" smtClean="0">
                <a:latin typeface="Times New Roman" panose="02020603050405020304" pitchFamily="18" charset="0"/>
                <a:cs typeface="Times New Roman" panose="02020603050405020304" pitchFamily="18" charset="0"/>
              </a:rPr>
              <a:t>The </a:t>
            </a:r>
            <a:r>
              <a:rPr lang="en-US" altLang="ko-KR" sz="3200" b="1" dirty="0">
                <a:latin typeface="Times New Roman" panose="02020603050405020304" pitchFamily="18" charset="0"/>
                <a:cs typeface="Times New Roman" panose="02020603050405020304" pitchFamily="18" charset="0"/>
              </a:rPr>
              <a:t>chip fabrication and EDA tool were supported by the IC Design Education Center(IDEC), Korea.</a:t>
            </a:r>
            <a:endParaRPr lang="ko-KR" alt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776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728</TotalTime>
  <Words>463</Words>
  <Application>Microsoft Office PowerPoint</Application>
  <PresentationFormat>사용자 지정</PresentationFormat>
  <Paragraphs>28</Paragraphs>
  <Slides>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vt:i4>
      </vt:variant>
    </vt:vector>
  </HeadingPairs>
  <TitlesOfParts>
    <vt:vector size="7" baseType="lpstr">
      <vt:lpstr>맑은 고딕</vt:lpstr>
      <vt:lpstr>Arial</vt:lpstr>
      <vt:lpstr>Calibri</vt:lpstr>
      <vt:lpstr>Calibri Light</vt:lpstr>
      <vt:lpstr>Times New Roman</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김태완</cp:lastModifiedBy>
  <cp:revision>20</cp:revision>
  <dcterms:created xsi:type="dcterms:W3CDTF">2018-03-08T06:02:33Z</dcterms:created>
  <dcterms:modified xsi:type="dcterms:W3CDTF">2020-06-12T15:13:29Z</dcterms:modified>
</cp:coreProperties>
</file>